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66" r:id="rId4"/>
    <p:sldId id="258" r:id="rId5"/>
    <p:sldId id="260" r:id="rId6"/>
    <p:sldId id="259" r:id="rId7"/>
    <p:sldId id="261" r:id="rId8"/>
    <p:sldId id="268" r:id="rId9"/>
    <p:sldId id="262" r:id="rId10"/>
    <p:sldId id="263" r:id="rId11"/>
    <p:sldId id="264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019F"/>
    <a:srgbClr val="FFFF00"/>
    <a:srgbClr val="FFCA00"/>
    <a:srgbClr val="FFFF47"/>
    <a:srgbClr val="E5FD03"/>
    <a:srgbClr val="DB2536"/>
    <a:srgbClr val="194F15"/>
    <a:srgbClr val="15039D"/>
    <a:srgbClr val="FFFF66"/>
    <a:srgbClr val="2933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F4B0-E701-4613-85A1-B31E91EEBFED}" type="datetimeFigureOut">
              <a:rPr lang="en-US" smtClean="0"/>
              <a:pPr/>
              <a:t>09.04.2019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255-54B0-40EC-93D8-ACB305510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F4B0-E701-4613-85A1-B31E91EEBFED}" type="datetimeFigureOut">
              <a:rPr lang="en-US" smtClean="0"/>
              <a:pPr/>
              <a:t>09.04.2019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255-54B0-40EC-93D8-ACB305510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F4B0-E701-4613-85A1-B31E91EEBFED}" type="datetimeFigureOut">
              <a:rPr lang="en-US" smtClean="0"/>
              <a:pPr/>
              <a:t>09.04.2019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255-54B0-40EC-93D8-ACB305510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F4B0-E701-4613-85A1-B31E91EEBFED}" type="datetimeFigureOut">
              <a:rPr lang="en-US" smtClean="0"/>
              <a:pPr/>
              <a:t>09.04.2019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255-54B0-40EC-93D8-ACB305510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F4B0-E701-4613-85A1-B31E91EEBFED}" type="datetimeFigureOut">
              <a:rPr lang="en-US" smtClean="0"/>
              <a:pPr/>
              <a:t>09.04.2019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255-54B0-40EC-93D8-ACB305510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F4B0-E701-4613-85A1-B31E91EEBFED}" type="datetimeFigureOut">
              <a:rPr lang="en-US" smtClean="0"/>
              <a:pPr/>
              <a:t>09.04.2019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255-54B0-40EC-93D8-ACB305510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F4B0-E701-4613-85A1-B31E91EEBFED}" type="datetimeFigureOut">
              <a:rPr lang="en-US" smtClean="0"/>
              <a:pPr/>
              <a:t>09.04.2019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255-54B0-40EC-93D8-ACB305510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F4B0-E701-4613-85A1-B31E91EEBFED}" type="datetimeFigureOut">
              <a:rPr lang="en-US" smtClean="0"/>
              <a:pPr/>
              <a:t>09.04.2019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255-54B0-40EC-93D8-ACB305510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F4B0-E701-4613-85A1-B31E91EEBFED}" type="datetimeFigureOut">
              <a:rPr lang="en-US" smtClean="0"/>
              <a:pPr/>
              <a:t>09.04.2019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255-54B0-40EC-93D8-ACB305510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F4B0-E701-4613-85A1-B31E91EEBFED}" type="datetimeFigureOut">
              <a:rPr lang="en-US" smtClean="0"/>
              <a:pPr/>
              <a:t>09.04.2019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255-54B0-40EC-93D8-ACB305510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F4B0-E701-4613-85A1-B31E91EEBFED}" type="datetimeFigureOut">
              <a:rPr lang="en-US" smtClean="0"/>
              <a:pPr/>
              <a:t>09.04.2019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255-54B0-40EC-93D8-ACB305510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5F4B0-E701-4613-85A1-B31E91EEBFED}" type="datetimeFigureOut">
              <a:rPr lang="en-US" smtClean="0"/>
              <a:pPr/>
              <a:t>09.04.2019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EE255-54B0-40EC-93D8-ACB305510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5527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>
                <a:latin typeface="Bauhaus 93" pitchFamily="82" charset="0"/>
              </a:rPr>
              <a:t>  </a:t>
            </a:r>
            <a:r>
              <a:rPr lang="en-US" dirty="0" smtClean="0">
                <a:solidFill>
                  <a:srgbClr val="FFFF47"/>
                </a:solidFill>
                <a:latin typeface="Arial Black" pitchFamily="34" charset="0"/>
              </a:rPr>
              <a:t>CENTAR ZA PSIHOLOŠKE PRIPREME SPORTISTA        </a:t>
            </a:r>
            <a:endParaRPr lang="en-US" dirty="0">
              <a:solidFill>
                <a:srgbClr val="FFFF47"/>
              </a:solidFill>
              <a:latin typeface="Arial Black" pitchFamily="34" charset="0"/>
            </a:endParaRPr>
          </a:p>
        </p:txBody>
      </p:sp>
      <p:pic>
        <p:nvPicPr>
          <p:cNvPr id="1026" name="Picture 2" descr="C:\Users\Win 7\Desktop\vesko slike\arso-i-mirjana-248x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052736"/>
            <a:ext cx="1584176" cy="1916343"/>
          </a:xfrm>
          <a:prstGeom prst="rect">
            <a:avLst/>
          </a:prstGeom>
          <a:noFill/>
        </p:spPr>
      </p:pic>
      <p:pic>
        <p:nvPicPr>
          <p:cNvPr id="1027" name="Picture 3" descr="C:\Users\Win 7\Desktop\vesko slike\преузимање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1268760"/>
            <a:ext cx="2543175" cy="1800225"/>
          </a:xfrm>
          <a:prstGeom prst="rect">
            <a:avLst/>
          </a:prstGeom>
          <a:noFill/>
        </p:spPr>
      </p:pic>
      <p:pic>
        <p:nvPicPr>
          <p:cNvPr id="1029" name="Picture 5" descr="C:\Users\Win 7\Desktop\vesko slike\arso-pg-pobedjuje-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3152774"/>
            <a:ext cx="2039144" cy="1500361"/>
          </a:xfrm>
          <a:prstGeom prst="rect">
            <a:avLst/>
          </a:prstGeom>
          <a:noFill/>
        </p:spPr>
      </p:pic>
      <p:pic>
        <p:nvPicPr>
          <p:cNvPr id="1030" name="Picture 6" descr="C:\Users\Win 7\Desktop\vesko slike\преузимање (2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4208" y="3789040"/>
            <a:ext cx="2555776" cy="2563713"/>
          </a:xfrm>
          <a:prstGeom prst="rect">
            <a:avLst/>
          </a:prstGeom>
          <a:noFill/>
        </p:spPr>
      </p:pic>
      <p:pic>
        <p:nvPicPr>
          <p:cNvPr id="1031" name="Picture 7" descr="C:\Users\Win 7\Desktop\vesko slike\images12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6688" y="4797153"/>
            <a:ext cx="2461096" cy="186399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700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 numCol="1">
            <a:noAutofit/>
          </a:bodyPr>
          <a:lstStyle/>
          <a:p>
            <a:pPr algn="ctr">
              <a:buNone/>
            </a:pPr>
            <a:endParaRPr lang="en-US" sz="1800" b="1" dirty="0" smtClean="0"/>
          </a:p>
          <a:p>
            <a:pPr algn="ctr">
              <a:buNone/>
            </a:pPr>
            <a:r>
              <a:rPr lang="en-US" sz="4000" b="1" dirty="0" smtClean="0">
                <a:solidFill>
                  <a:srgbClr val="15039D"/>
                </a:solidFill>
              </a:rPr>
              <a:t>NAJČEŠĆE KORIŠĆENE TEHNIKE I POSTUPCI PSIHOLOŠKE PRIPREME SPORTISTA JESU:</a:t>
            </a:r>
          </a:p>
          <a:p>
            <a:pPr algn="ctr">
              <a:buNone/>
            </a:pPr>
            <a:r>
              <a:rPr lang="en-US" sz="2400" b="1" dirty="0" smtClean="0"/>
              <a:t>-TEHNIKE UPOZNAVANJA SEBE I VLASTITIH OGRANIČENJA </a:t>
            </a:r>
          </a:p>
          <a:p>
            <a:pPr algn="ctr">
              <a:buNone/>
            </a:pPr>
            <a:r>
              <a:rPr lang="en-US" sz="2400" b="1" dirty="0" smtClean="0"/>
              <a:t>- IZRADA STRATEGIJA PONAŠANJA UOČI I IZMEĐU TAKMIČENJA</a:t>
            </a:r>
          </a:p>
          <a:p>
            <a:pPr algn="ctr">
              <a:buNone/>
            </a:pPr>
            <a:r>
              <a:rPr lang="en-US" sz="2400" b="1" dirty="0" smtClean="0"/>
              <a:t>- ODABIR I OSVAJANJE KLJUČNIH PODSTICAJA ZA EVOCIRANJE ŽELJENIH PREDTAKMIČARSKIH STANJA </a:t>
            </a:r>
          </a:p>
          <a:p>
            <a:pPr algn="ctr">
              <a:buNone/>
            </a:pPr>
            <a:r>
              <a:rPr lang="en-US" sz="2400" b="1" dirty="0" smtClean="0"/>
              <a:t>- TEHNIKE RELAKSACIJE </a:t>
            </a:r>
          </a:p>
          <a:p>
            <a:pPr algn="ctr">
              <a:buNone/>
            </a:pPr>
            <a:r>
              <a:rPr lang="en-US" sz="2400" b="1" dirty="0" smtClean="0"/>
              <a:t>- TEHNIKE DISANJA </a:t>
            </a:r>
          </a:p>
          <a:p>
            <a:pPr algn="ctr">
              <a:buNone/>
            </a:pPr>
            <a:r>
              <a:rPr lang="en-US" sz="2400" b="1" dirty="0" smtClean="0"/>
              <a:t>- TEHNIKE ZA POBOLJŠANJE KONCENTRACIJE</a:t>
            </a:r>
          </a:p>
          <a:p>
            <a:pPr algn="ctr">
              <a:buNone/>
            </a:pPr>
            <a:r>
              <a:rPr lang="en-US" sz="2400" b="1" dirty="0" smtClean="0"/>
              <a:t>- TEHNIKE VIZUELIZACIJE I SENZORIZACIJE</a:t>
            </a:r>
          </a:p>
          <a:p>
            <a:pPr algn="ctr">
              <a:buNone/>
            </a:pPr>
            <a:r>
              <a:rPr lang="en-US" sz="2400" b="1" dirty="0" smtClean="0"/>
              <a:t>- TEHNIKE KOGNITIVNOG UVJERAVANJA I SAMOUVJERAVANJA </a:t>
            </a:r>
          </a:p>
          <a:p>
            <a:pPr algn="ctr">
              <a:buNone/>
            </a:pPr>
            <a:r>
              <a:rPr lang="en-US" sz="2400" b="1" dirty="0" smtClean="0"/>
              <a:t>- TEHNIKE KONTROLE POZITIVNOG MIŠLJENJA </a:t>
            </a:r>
          </a:p>
          <a:p>
            <a:pPr algn="ctr">
              <a:buNone/>
            </a:pPr>
            <a:r>
              <a:rPr lang="en-US" sz="2400" b="1" dirty="0" smtClean="0"/>
              <a:t>- HIPNOZA, AUTOHIPNOZA I POSTHIPNOTIČKE SUGESTIJE I DRUGO.</a:t>
            </a:r>
          </a:p>
          <a:p>
            <a:pPr algn="ctr">
              <a:buNone/>
            </a:pPr>
            <a:endParaRPr lang="en-US" sz="1800" dirty="0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7"/>
            <a:ext cx="8229600" cy="244827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>
                <a:solidFill>
                  <a:srgbClr val="18019F"/>
                </a:solidFill>
                <a:latin typeface="Arial Black" pitchFamily="34" charset="0"/>
              </a:rPr>
              <a:t>TAKMIČENJA SU VEOMA ZNAČAJNA JER U PERIODU RAZVOJA MLADIH SPORTISTA TREBA STVARATI BAZU RAZVOJA TAKMIČARSKOG DUHA.</a:t>
            </a:r>
            <a:endParaRPr lang="en-US" dirty="0">
              <a:solidFill>
                <a:srgbClr val="18019F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3"/>
            <a:ext cx="8229600" cy="568863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U PSIHOLOŠKOJ PRIPREMI TREBA POLAZITI OD TOGA DA JE SVAKI SPORTISTA INDIVIDUA, PA JE PREPOZNAVANJE PSIHOLOŠKOG PROFILA LIČNOSTI SPORTISTE, </a:t>
            </a:r>
          </a:p>
          <a:p>
            <a:pPr algn="ctr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VAŽAN USLOV ZA DALJI RAD.</a:t>
            </a:r>
          </a:p>
          <a:p>
            <a:pPr algn="ctr"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SVAKO ŽIVO BIĆE ODREĐUJE NIVO UNUTRAŠNJE ENERGIJE (ČI)</a:t>
            </a: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75000"/>
              </a:schemeClr>
            </a:gs>
            <a:gs pos="45000">
              <a:srgbClr val="FFFF00"/>
            </a:gs>
            <a:gs pos="70000">
              <a:schemeClr val="accent6">
                <a:lumMod val="75000"/>
              </a:schemeClr>
            </a:gs>
            <a:gs pos="100000">
              <a:srgbClr val="FFFF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7"/>
            <a:ext cx="8229600" cy="2736304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US" b="1" dirty="0" smtClean="0">
                <a:solidFill>
                  <a:srgbClr val="18019F"/>
                </a:solidFill>
                <a:latin typeface="Arial" pitchFamily="34" charset="0"/>
                <a:cs typeface="Arial" pitchFamily="34" charset="0"/>
              </a:rPr>
              <a:t>AKO ZNA PRAVILNO DA RAZMIŠLJA SPORTISTA MOŽE SVAKOG DANA DA DOBIJA ENERGIJU, 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18019F"/>
                </a:solidFill>
                <a:latin typeface="Arial" pitchFamily="34" charset="0"/>
                <a:cs typeface="Arial" pitchFamily="34" charset="0"/>
              </a:rPr>
              <a:t>AKO NE ZNA,IMAĆE OSJEĆAJ NERVOZE,TREME,NEPOVERENJA U SEBE, GUBIĆE ENERGIJU A DA NE ZNA UZROK TAKVOM SVOM STANJU.</a:t>
            </a:r>
            <a:endParaRPr lang="en-US" b="1" dirty="0">
              <a:solidFill>
                <a:srgbClr val="18019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</a:rPr>
              <a:t>   KOLIKO GOD DA JE VELIKA, KOMPLIKOVANA I SAVRŠENA MISTERIJA NASTANKA I ŽIVOTA MATERIJE, LJUDSKOG TIJELA I SVIH DRUGIH OBLIKA ŽIVOTA, </a:t>
            </a:r>
            <a:r>
              <a:rPr lang="en-US" sz="4000" b="1" dirty="0" smtClean="0">
                <a:solidFill>
                  <a:srgbClr val="18019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MISTERIJA LJUDSKE DUŠE</a:t>
            </a:r>
            <a:r>
              <a:rPr lang="en-US" sz="3600" b="1" dirty="0" smtClean="0">
                <a:solidFill>
                  <a:srgbClr val="18019F"/>
                </a:solidFill>
                <a:latin typeface="Arial Black" pitchFamily="34" charset="0"/>
              </a:rPr>
              <a:t> </a:t>
            </a:r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</a:rPr>
              <a:t>JE MNOGO VEĆA, MNOGO KOMPLIKOVANIJA I SAVRŠENIJA.</a:t>
            </a:r>
            <a:endParaRPr lang="en-US" sz="36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0000">
              <a:schemeClr val="accent2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424936" cy="4032448"/>
          </a:xfrm>
          <a:solidFill>
            <a:srgbClr val="FFFF47"/>
          </a:solidFill>
          <a:ln w="76200" cap="rnd" cmpd="dbl">
            <a:solidFill>
              <a:schemeClr val="tx1"/>
            </a:solidFill>
            <a:miter lim="800000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 smtClean="0"/>
              <a:t> </a:t>
            </a:r>
          </a:p>
          <a:p>
            <a:pPr algn="ctr">
              <a:buNone/>
            </a:pPr>
            <a:r>
              <a:rPr lang="en-US" sz="3600" b="1" dirty="0" smtClean="0"/>
              <a:t> </a:t>
            </a:r>
            <a:r>
              <a:rPr lang="en-US" sz="3600" b="1" dirty="0" smtClean="0">
                <a:latin typeface="Arial Black" pitchFamily="34" charset="0"/>
              </a:rPr>
              <a:t>DA LI JE LJUDSKO BIĆE U SVOJOJ SUŠTINI MATERIJALNE ILI DUHOVNE PRIRODE ?</a:t>
            </a:r>
            <a:endParaRPr lang="en-US" sz="3600" b="1" dirty="0">
              <a:latin typeface="Arial Black" pitchFamily="34" charset="0"/>
            </a:endParaRP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FFFF47"/>
            </a:gs>
            <a:gs pos="53000">
              <a:srgbClr val="FFFF66"/>
            </a:gs>
            <a:gs pos="83000">
              <a:srgbClr val="FFFF99"/>
            </a:gs>
            <a:gs pos="100000">
              <a:srgbClr val="FFFF6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1156990"/>
          </a:xfrm>
          <a:ln>
            <a:solidFill>
              <a:schemeClr val="bg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rmAutofit fontScale="90000"/>
          </a:bodyPr>
          <a:lstStyle/>
          <a:p>
            <a:r>
              <a:rPr lang="en-US" sz="3200" dirty="0" smtClean="0">
                <a:blipFill>
                  <a:blip r:embed="rId2"/>
                  <a:tile tx="0" ty="0" sx="100000" sy="100000" flip="none" algn="tl"/>
                </a:blipFill>
              </a:rPr>
              <a:t>  </a:t>
            </a:r>
            <a:r>
              <a:rPr lang="en-US" dirty="0" smtClean="0">
                <a:blipFill>
                  <a:blip r:embed="rId2"/>
                  <a:tile tx="0" ty="0" sx="100000" sy="100000" flip="none" algn="tl"/>
                </a:blipFill>
              </a:rPr>
              <a:t>INTERVIJU S NIKOLOM TESLOM IZ 1899 GODINE</a:t>
            </a:r>
            <a:endParaRPr lang="en-US" dirty="0">
              <a:blipFill>
                <a:blip r:embed="rId2"/>
                <a:tile tx="0" ty="0" sx="100000" sy="100000" flip="none" algn="tl"/>
              </a:blip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640960" cy="53732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/>
              <a:t>      </a:t>
            </a:r>
            <a:r>
              <a:rPr lang="vi-VN" sz="2000" b="1" dirty="0" smtClean="0">
                <a:solidFill>
                  <a:srgbClr val="00B050"/>
                </a:solidFill>
              </a:rPr>
              <a:t>NOVINAR</a:t>
            </a:r>
            <a:r>
              <a:rPr lang="vi-VN" sz="2000" dirty="0"/>
              <a:t>: </a:t>
            </a:r>
            <a:r>
              <a:rPr lang="vi-VN" sz="2000" b="1" dirty="0">
                <a:latin typeface="+mj-lt"/>
              </a:rPr>
              <a:t>V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ši poštov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oci ž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le što n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p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d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te Teoriju Relativiteta. Čudn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je v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š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tvrdnj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d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m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terij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nem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energiju. Sve je prožeto energijom; od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kle on</a:t>
            </a:r>
            <a:r>
              <a:rPr lang="az-Cyrl-AZ" sz="2000" b="1" dirty="0">
                <a:latin typeface="+mj-lt"/>
              </a:rPr>
              <a:t>а?</a:t>
            </a:r>
            <a:r>
              <a:rPr lang="az-Cyrl-AZ" sz="2000" dirty="0"/>
              <a:t/>
            </a:r>
            <a:br>
              <a:rPr lang="az-Cyrl-AZ" sz="2000" dirty="0"/>
            </a:br>
            <a:r>
              <a:rPr lang="vi-VN" sz="2000" b="1" dirty="0">
                <a:solidFill>
                  <a:schemeClr val="tx2"/>
                </a:solidFill>
              </a:rPr>
              <a:t>TESLA</a:t>
            </a:r>
            <a:r>
              <a:rPr lang="vi-VN" sz="2000" dirty="0"/>
              <a:t>: </a:t>
            </a:r>
            <a:r>
              <a:rPr lang="vi-VN" sz="2000" b="1" dirty="0">
                <a:latin typeface="+mj-lt"/>
              </a:rPr>
              <a:t>N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jprije je bil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energij</a:t>
            </a:r>
            <a:r>
              <a:rPr lang="az-Cyrl-AZ" sz="2000" b="1" dirty="0">
                <a:latin typeface="+mj-lt"/>
              </a:rPr>
              <a:t>а, </a:t>
            </a:r>
            <a:r>
              <a:rPr lang="vi-VN" sz="2000" b="1" dirty="0">
                <a:latin typeface="+mj-lt"/>
              </a:rPr>
              <a:t>potom m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terij</a:t>
            </a:r>
            <a:r>
              <a:rPr lang="az-Cyrl-AZ" sz="2000" b="1" dirty="0">
                <a:latin typeface="+mj-lt"/>
              </a:rPr>
              <a:t>а.</a:t>
            </a:r>
          </a:p>
          <a:p>
            <a:pPr>
              <a:buNone/>
            </a:pPr>
            <a:r>
              <a:rPr lang="en-US" sz="2000" dirty="0" smtClean="0"/>
              <a:t>     </a:t>
            </a:r>
            <a:r>
              <a:rPr lang="en-US" sz="2000" b="1" dirty="0" smtClean="0"/>
              <a:t> </a:t>
            </a:r>
            <a:r>
              <a:rPr lang="vi-VN" sz="2000" b="1" dirty="0" smtClean="0">
                <a:solidFill>
                  <a:srgbClr val="00B050"/>
                </a:solidFill>
              </a:rPr>
              <a:t>NOVINAR</a:t>
            </a:r>
            <a:r>
              <a:rPr lang="vi-VN" sz="2000" dirty="0"/>
              <a:t>: </a:t>
            </a:r>
            <a:r>
              <a:rPr lang="vi-VN" sz="2000" b="1" dirty="0">
                <a:latin typeface="+mj-lt"/>
              </a:rPr>
              <a:t>Gospodine Tesl</a:t>
            </a:r>
            <a:r>
              <a:rPr lang="az-Cyrl-AZ" sz="2000" b="1" dirty="0">
                <a:latin typeface="+mj-lt"/>
              </a:rPr>
              <a:t>а, </a:t>
            </a:r>
            <a:r>
              <a:rPr lang="vi-VN" sz="2000" b="1" dirty="0">
                <a:latin typeface="+mj-lt"/>
              </a:rPr>
              <a:t>to je k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o k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d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biste k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z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li d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ste vi rodili svog oc</a:t>
            </a:r>
            <a:r>
              <a:rPr lang="az-Cyrl-AZ" sz="2000" b="1" dirty="0">
                <a:latin typeface="+mj-lt"/>
              </a:rPr>
              <a:t>а, а </a:t>
            </a:r>
            <a:r>
              <a:rPr lang="vi-VN" sz="2000" b="1" dirty="0">
                <a:latin typeface="+mj-lt"/>
              </a:rPr>
              <a:t>ne on v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s.</a:t>
            </a:r>
            <a:r>
              <a:rPr lang="vi-VN" sz="2000" dirty="0"/>
              <a:t/>
            </a:r>
            <a:br>
              <a:rPr lang="vi-VN" sz="2000" dirty="0"/>
            </a:br>
            <a:r>
              <a:rPr lang="vi-VN" sz="2000" b="1" dirty="0">
                <a:solidFill>
                  <a:schemeClr val="tx2"/>
                </a:solidFill>
              </a:rPr>
              <a:t>TESLA</a:t>
            </a:r>
            <a:r>
              <a:rPr lang="vi-VN" sz="2000" dirty="0"/>
              <a:t>: </a:t>
            </a:r>
            <a:r>
              <a:rPr lang="vi-VN" sz="2000" b="1" dirty="0">
                <a:latin typeface="+mj-lt"/>
              </a:rPr>
              <a:t>Upr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vo t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ko stoji stv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r s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rođenjem svemira. M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terij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je stvoren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iz prvobitne i vječne energije koju zn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mo k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o Svjetlost. Z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sj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l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je i poj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vile su se zvijezde, pl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nete, čovijek i sve što je n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Zemlji i u univerzumu.</a:t>
            </a:r>
            <a:r>
              <a:rPr lang="vi-VN" sz="2000" b="1" dirty="0"/>
              <a:t> </a:t>
            </a:r>
            <a:r>
              <a:rPr lang="vi-VN" sz="2400" b="1" dirty="0">
                <a:solidFill>
                  <a:schemeClr val="tx2"/>
                </a:solidFill>
              </a:rPr>
              <a:t>M</a:t>
            </a:r>
            <a:r>
              <a:rPr lang="az-Cyrl-AZ" sz="2400" b="1" dirty="0">
                <a:solidFill>
                  <a:schemeClr val="tx2"/>
                </a:solidFill>
              </a:rPr>
              <a:t>а</a:t>
            </a:r>
            <a:r>
              <a:rPr lang="vi-VN" sz="2400" b="1" dirty="0">
                <a:solidFill>
                  <a:schemeClr val="tx2"/>
                </a:solidFill>
              </a:rPr>
              <a:t>terij</a:t>
            </a:r>
            <a:r>
              <a:rPr lang="az-Cyrl-AZ" sz="2400" b="1" dirty="0">
                <a:solidFill>
                  <a:schemeClr val="tx2"/>
                </a:solidFill>
              </a:rPr>
              <a:t>а </a:t>
            </a:r>
            <a:r>
              <a:rPr lang="vi-VN" sz="2400" b="1" dirty="0">
                <a:solidFill>
                  <a:schemeClr val="tx2"/>
                </a:solidFill>
              </a:rPr>
              <a:t>je izr</a:t>
            </a:r>
            <a:r>
              <a:rPr lang="az-Cyrl-AZ" sz="2400" b="1" dirty="0">
                <a:solidFill>
                  <a:schemeClr val="tx2"/>
                </a:solidFill>
              </a:rPr>
              <a:t>а</a:t>
            </a:r>
            <a:r>
              <a:rPr lang="vi-VN" sz="2400" b="1" dirty="0">
                <a:solidFill>
                  <a:schemeClr val="tx2"/>
                </a:solidFill>
              </a:rPr>
              <a:t>z beskon</a:t>
            </a:r>
            <a:r>
              <a:rPr lang="az-Cyrl-AZ" sz="2400" b="1" dirty="0">
                <a:solidFill>
                  <a:schemeClr val="tx2"/>
                </a:solidFill>
              </a:rPr>
              <a:t>а</a:t>
            </a:r>
            <a:r>
              <a:rPr lang="vi-VN" sz="2400" b="1" dirty="0">
                <a:solidFill>
                  <a:schemeClr val="tx2"/>
                </a:solidFill>
              </a:rPr>
              <a:t>čnih vidov</a:t>
            </a:r>
            <a:r>
              <a:rPr lang="az-Cyrl-AZ" sz="2400" b="1" dirty="0">
                <a:solidFill>
                  <a:schemeClr val="tx2"/>
                </a:solidFill>
              </a:rPr>
              <a:t>а </a:t>
            </a:r>
            <a:r>
              <a:rPr lang="vi-VN" sz="2400" b="1" dirty="0">
                <a:solidFill>
                  <a:schemeClr val="tx2"/>
                </a:solidFill>
              </a:rPr>
              <a:t>Svjetlosti; z</a:t>
            </a:r>
            <a:r>
              <a:rPr lang="az-Cyrl-AZ" sz="2400" b="1" dirty="0">
                <a:solidFill>
                  <a:schemeClr val="tx2"/>
                </a:solidFill>
              </a:rPr>
              <a:t>а</a:t>
            </a:r>
            <a:r>
              <a:rPr lang="vi-VN" sz="2400" b="1" dirty="0">
                <a:solidFill>
                  <a:schemeClr val="tx2"/>
                </a:solidFill>
              </a:rPr>
              <a:t>to je energij</a:t>
            </a:r>
            <a:r>
              <a:rPr lang="az-Cyrl-AZ" sz="2400" b="1" dirty="0">
                <a:solidFill>
                  <a:schemeClr val="tx2"/>
                </a:solidFill>
              </a:rPr>
              <a:t>а </a:t>
            </a:r>
            <a:r>
              <a:rPr lang="vi-VN" sz="2400" b="1" dirty="0">
                <a:solidFill>
                  <a:schemeClr val="tx2"/>
                </a:solidFill>
              </a:rPr>
              <a:t>st</a:t>
            </a:r>
            <a:r>
              <a:rPr lang="az-Cyrl-AZ" sz="2400" b="1" dirty="0">
                <a:solidFill>
                  <a:schemeClr val="tx2"/>
                </a:solidFill>
              </a:rPr>
              <a:t>а</a:t>
            </a:r>
            <a:r>
              <a:rPr lang="vi-VN" sz="2400" b="1" dirty="0">
                <a:solidFill>
                  <a:schemeClr val="tx2"/>
                </a:solidFill>
              </a:rPr>
              <a:t>rij</a:t>
            </a:r>
            <a:r>
              <a:rPr lang="az-Cyrl-AZ" sz="2400" b="1" dirty="0">
                <a:solidFill>
                  <a:schemeClr val="tx2"/>
                </a:solidFill>
              </a:rPr>
              <a:t>а </a:t>
            </a:r>
            <a:r>
              <a:rPr lang="vi-VN" sz="2400" b="1" dirty="0">
                <a:solidFill>
                  <a:schemeClr val="tx2"/>
                </a:solidFill>
              </a:rPr>
              <a:t>od nje</a:t>
            </a:r>
            <a:r>
              <a:rPr lang="vi-VN" sz="2000" dirty="0"/>
              <a:t>. </a:t>
            </a:r>
            <a:r>
              <a:rPr lang="vi-VN" sz="2000" b="1" dirty="0">
                <a:latin typeface="+mj-lt"/>
              </a:rPr>
              <a:t>Postoje četiri z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kon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Stv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r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nj</a:t>
            </a:r>
            <a:r>
              <a:rPr lang="az-Cyrl-AZ" sz="2000" b="1" dirty="0">
                <a:latin typeface="+mj-lt"/>
              </a:rPr>
              <a:t>а. </a:t>
            </a:r>
            <a:r>
              <a:rPr lang="vi-VN" sz="2000" b="1" dirty="0">
                <a:latin typeface="+mj-lt"/>
              </a:rPr>
              <a:t>Prvi je d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je izvor sveg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u Nepoj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mnom, crnoj čestici koju um ne može z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misliti, niti m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tem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tik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izmeriti; u tu česticu st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ne cijeli svemir. Drugi z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kon je širenje t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me, koj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je pr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v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prirod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Svjetlosti, iz Nepoj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mnog i njen preobr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ž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j u svjetlo. Treći z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kon je potreb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Svjetlosti d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post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ne m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terij</a:t>
            </a:r>
            <a:r>
              <a:rPr lang="az-Cyrl-AZ" sz="2000" b="1" dirty="0">
                <a:latin typeface="+mj-lt"/>
              </a:rPr>
              <a:t>а. </a:t>
            </a:r>
            <a:r>
              <a:rPr lang="vi-VN" sz="2000" b="1" dirty="0">
                <a:latin typeface="+mj-lt"/>
              </a:rPr>
              <a:t>Četvrti z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kon gl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si: nem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početk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ni kr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j</a:t>
            </a:r>
            <a:r>
              <a:rPr lang="az-Cyrl-AZ" sz="2000" b="1" dirty="0">
                <a:latin typeface="+mj-lt"/>
              </a:rPr>
              <a:t>а; </a:t>
            </a:r>
            <a:r>
              <a:rPr lang="vi-VN" sz="2000" b="1" dirty="0">
                <a:latin typeface="+mj-lt"/>
              </a:rPr>
              <a:t>tri prethodn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z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kon</a:t>
            </a:r>
            <a:r>
              <a:rPr lang="az-Cyrl-AZ" sz="2000" b="1" dirty="0">
                <a:latin typeface="+mj-lt"/>
              </a:rPr>
              <a:t>а </a:t>
            </a:r>
            <a:r>
              <a:rPr lang="vi-VN" sz="2000" b="1" dirty="0">
                <a:latin typeface="+mj-lt"/>
              </a:rPr>
              <a:t>oduvek tr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ju i Stv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r</a:t>
            </a:r>
            <a:r>
              <a:rPr lang="az-Cyrl-AZ" sz="2000" b="1" dirty="0">
                <a:latin typeface="+mj-lt"/>
              </a:rPr>
              <a:t>а</a:t>
            </a:r>
            <a:r>
              <a:rPr lang="vi-VN" sz="2000" b="1" dirty="0">
                <a:latin typeface="+mj-lt"/>
              </a:rPr>
              <a:t>nje je vječno.</a:t>
            </a:r>
          </a:p>
          <a:p>
            <a:endParaRPr lang="en-US" sz="2000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6048672"/>
          </a:xfrm>
          <a:noFill/>
        </p:spPr>
        <p:txBody>
          <a:bodyPr>
            <a:scene3d>
              <a:camera prst="orthographicFront"/>
              <a:lightRig rig="threePt" dir="t"/>
            </a:scene3d>
            <a:sp3d extrusionH="57150">
              <a:extrusionClr>
                <a:schemeClr val="accent6">
                  <a:lumMod val="75000"/>
                </a:schemeClr>
              </a:extrusionClr>
            </a:sp3d>
          </a:bodyPr>
          <a:lstStyle/>
          <a:p>
            <a:endParaRPr lang="en-US" b="1" dirty="0" smtClean="0">
              <a:solidFill>
                <a:srgbClr val="18019F"/>
              </a:solidFill>
            </a:endParaRPr>
          </a:p>
          <a:p>
            <a:r>
              <a:rPr lang="en-US" b="1" dirty="0" smtClean="0">
                <a:solidFill>
                  <a:srgbClr val="18019F"/>
                </a:solidFill>
              </a:rPr>
              <a:t>NAJNOVIJA ISTRAŽIVANJA U FIZICI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smtClean="0"/>
              <a:t>POKAZALA SU DA SUŠTINU ATOMA NE ČINI MATERIJA, VEĆ</a:t>
            </a:r>
            <a:r>
              <a:rPr lang="en-US" dirty="0" smtClean="0"/>
              <a:t> </a:t>
            </a:r>
            <a:r>
              <a:rPr lang="en-US" b="1" spc="300" dirty="0" smtClean="0">
                <a:solidFill>
                  <a:srgbClr val="18019F"/>
                </a:solidFill>
              </a:rPr>
              <a:t>ENERGIJA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b="1" dirty="0"/>
          </a:p>
          <a:p>
            <a:r>
              <a:rPr lang="en-US" b="1" dirty="0" smtClean="0">
                <a:solidFill>
                  <a:srgbClr val="18019F"/>
                </a:solidFill>
              </a:rPr>
              <a:t>ENERGIJA</a:t>
            </a:r>
            <a:r>
              <a:rPr lang="en-US" b="1" dirty="0" smtClean="0"/>
              <a:t> LJUDSKE DUŠE I TIJELA ČINE NERASKIDIVU CJELINU, ALI SUŠTINU LJUDSKOG BIĆA NE ČINI MATERIJA, VEĆ </a:t>
            </a:r>
            <a:r>
              <a:rPr lang="en-US" b="1" dirty="0" smtClean="0">
                <a:solidFill>
                  <a:srgbClr val="18019F"/>
                </a:solidFill>
              </a:rPr>
              <a:t>ENERGIJA SVJETLOSNE PRIRODE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52536" y="4221088"/>
            <a:ext cx="9396536" cy="23762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 smtClean="0">
                <a:blipFill dpi="0" rotWithShape="1">
                  <a:blip r:embed="rId2"/>
                  <a:srcRect/>
                  <a:tile tx="0" ty="0" sx="100000" sy="100000" flip="none" algn="tl"/>
                </a:blipFill>
              </a:rPr>
              <a:t>   CENTAR ZA PSIHOLOŠKE PRIPREME SPORTISTA</a:t>
            </a:r>
            <a:r>
              <a:rPr lang="en-US" sz="3600" dirty="0" smtClean="0">
                <a:blipFill dpi="0" rotWithShape="1">
                  <a:blip r:embed="rId2"/>
                  <a:srcRect/>
                  <a:tile tx="0" ty="0" sx="100000" sy="100000" flip="none" algn="tl"/>
                </a:blipFill>
              </a:rPr>
              <a:t>   </a:t>
            </a:r>
            <a:r>
              <a:rPr lang="en-US" sz="3600" b="1" dirty="0" smtClean="0"/>
              <a:t>PODRŽAVA NAUČNI STAV KOJI ISTIČE DA JE</a:t>
            </a:r>
            <a:r>
              <a:rPr lang="en-US" sz="3600" dirty="0" smtClean="0"/>
              <a:t> </a:t>
            </a:r>
            <a:r>
              <a:rPr lang="en-US" sz="4000" b="1" dirty="0" smtClean="0">
                <a:blipFill>
                  <a:blip r:embed="rId2"/>
                  <a:tile tx="0" ty="0" sx="100000" sy="100000" flip="none" algn="tl"/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ENERGIJA</a:t>
            </a:r>
            <a:r>
              <a:rPr lang="en-US" sz="3600" b="1" dirty="0" smtClean="0"/>
              <a:t> STARIJA OD MATERIJE</a:t>
            </a:r>
            <a:endParaRPr lang="en-US" sz="3600" b="1" dirty="0"/>
          </a:p>
        </p:txBody>
      </p:sp>
      <p:pic>
        <p:nvPicPr>
          <p:cNvPr id="1026" name="Picture 2" descr="C:\Users\Win 7\Desktop\539183_104449366372712_99569492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88640"/>
            <a:ext cx="7920880" cy="388843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30243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/>
              <a:t>LJUDSKU LIČNOST, INTELIGENCIJU, NE ODREĐUJU MIŠIĆI I FIZIČKA KONSTITUCIJA, VEĆ </a:t>
            </a:r>
            <a:r>
              <a:rPr lang="en-US" sz="4400" b="1" i="1" dirty="0" smtClean="0">
                <a:solidFill>
                  <a:schemeClr val="bg1"/>
                </a:solidFill>
              </a:rPr>
              <a:t>MOĆ ENERGIJE LJUDSKIH MISLI</a:t>
            </a:r>
            <a:r>
              <a:rPr lang="en-US" sz="4000" b="1" dirty="0" smtClean="0"/>
              <a:t>.</a:t>
            </a:r>
            <a:endParaRPr lang="en-US" sz="4000" b="1" dirty="0"/>
          </a:p>
        </p:txBody>
      </p:sp>
      <p:pic>
        <p:nvPicPr>
          <p:cNvPr id="3074" name="Picture 2" descr="C:\Users\Win 7\Desktop\Moc jedne misl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780928"/>
            <a:ext cx="7344816" cy="388843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7000">
              <a:srgbClr val="FFFF47"/>
            </a:gs>
            <a:gs pos="100000">
              <a:srgbClr val="FFFF47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2068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3600" dirty="0" smtClean="0">
                <a:gradFill flip="none" rotWithShape="1"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16200000" scaled="1"/>
                  <a:tileRect/>
                </a:gradFill>
                <a:latin typeface="Arial Black" pitchFamily="34" charset="0"/>
              </a:rPr>
              <a:t>STRUČNI TIM : 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16200000" scaled="0"/>
                </a:gradFill>
                <a:latin typeface="Arial Black" pitchFamily="34" charset="0"/>
              </a:rPr>
              <a:t>TRENER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16200000" scaled="0"/>
                </a:gradFill>
                <a:latin typeface="Arial Black" pitchFamily="34" charset="0"/>
              </a:rPr>
              <a:t>PROFESOR </a:t>
            </a:r>
            <a:r>
              <a:rPr lang="en-US" sz="2800" dirty="0" smtClean="0"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16200000" scaled="0"/>
                </a:gradFill>
                <a:latin typeface="Arial Black" pitchFamily="34" charset="0"/>
              </a:rPr>
              <a:t>FIZIČK</a:t>
            </a:r>
            <a:r>
              <a:rPr lang="sr-Latn-RS" sz="2800" dirty="0" smtClean="0"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16200000" scaled="0"/>
                </a:gradFill>
                <a:latin typeface="Arial Black" pitchFamily="34" charset="0"/>
              </a:rPr>
              <a:t>OG VASPITANJA</a:t>
            </a:r>
            <a:endParaRPr lang="en-US" sz="2800" dirty="0" smtClean="0">
              <a:gradFill>
                <a:gsLst>
                  <a:gs pos="0">
                    <a:srgbClr val="000082"/>
                  </a:gs>
                  <a:gs pos="13000">
                    <a:srgbClr val="0047FF"/>
                  </a:gs>
                  <a:gs pos="28000">
                    <a:srgbClr val="000082"/>
                  </a:gs>
                  <a:gs pos="42999">
                    <a:srgbClr val="0047FF"/>
                  </a:gs>
                  <a:gs pos="58000">
                    <a:srgbClr val="000082"/>
                  </a:gs>
                  <a:gs pos="72000">
                    <a:srgbClr val="0047FF"/>
                  </a:gs>
                  <a:gs pos="87000">
                    <a:srgbClr val="000082"/>
                  </a:gs>
                  <a:gs pos="100000">
                    <a:srgbClr val="0047FF"/>
                  </a:gs>
                </a:gsLst>
                <a:lin ang="16200000" scaled="0"/>
              </a:gra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16200000" scaled="0"/>
                </a:gradFill>
                <a:latin typeface="Arial Black" pitchFamily="34" charset="0"/>
              </a:rPr>
              <a:t>PSIHOTERAPEUT</a:t>
            </a:r>
            <a:r>
              <a:rPr lang="sr-Latn-RS" sz="2800" dirty="0" smtClean="0"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16200000" scaled="0"/>
                </a:gradFill>
                <a:latin typeface="Arial Black" pitchFamily="34" charset="0"/>
              </a:rPr>
              <a:t> / </a:t>
            </a:r>
            <a:r>
              <a:rPr lang="en-US" sz="2800" dirty="0" smtClean="0"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16200000" scaled="0"/>
                </a:gradFill>
                <a:latin typeface="Arial Black" pitchFamily="34" charset="0"/>
              </a:rPr>
              <a:t>PSIHOLOG</a:t>
            </a:r>
            <a:endParaRPr lang="en-US" sz="2800" dirty="0" smtClean="0">
              <a:gradFill>
                <a:gsLst>
                  <a:gs pos="0">
                    <a:srgbClr val="000082"/>
                  </a:gs>
                  <a:gs pos="13000">
                    <a:srgbClr val="0047FF"/>
                  </a:gs>
                  <a:gs pos="28000">
                    <a:srgbClr val="000082"/>
                  </a:gs>
                  <a:gs pos="42999">
                    <a:srgbClr val="0047FF"/>
                  </a:gs>
                  <a:gs pos="58000">
                    <a:srgbClr val="000082"/>
                  </a:gs>
                  <a:gs pos="72000">
                    <a:srgbClr val="0047FF"/>
                  </a:gs>
                  <a:gs pos="87000">
                    <a:srgbClr val="000082"/>
                  </a:gs>
                  <a:gs pos="100000">
                    <a:srgbClr val="0047FF"/>
                  </a:gs>
                </a:gsLst>
                <a:lin ang="16200000" scaled="0"/>
              </a:gra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16200000" scaled="0"/>
                </a:gradFill>
                <a:latin typeface="Arial Black" pitchFamily="34" charset="0"/>
              </a:rPr>
              <a:t>FIZIOTERAPEUT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16200000" scaled="0"/>
                </a:gradFill>
                <a:latin typeface="Arial Black" pitchFamily="34" charset="0"/>
              </a:rPr>
              <a:t>LJEKAR</a:t>
            </a:r>
            <a:r>
              <a:rPr lang="sr-Latn-RS" sz="2800" dirty="0"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16200000" scaled="0"/>
                </a:gradFill>
                <a:latin typeface="Arial Black" pitchFamily="34" charset="0"/>
              </a:rPr>
              <a:t> </a:t>
            </a:r>
            <a:r>
              <a:rPr lang="sr-Latn-RS" sz="2800" dirty="0" smtClean="0"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16200000" scaled="0"/>
                </a:gradFill>
                <a:latin typeface="Arial Black" pitchFamily="34" charset="0"/>
              </a:rPr>
              <a:t>SPECIJALISTA MEDICINE SPORTA</a:t>
            </a:r>
          </a:p>
          <a:p>
            <a:pPr>
              <a:buFont typeface="Wingdings" pitchFamily="2" charset="2"/>
              <a:buChar char="Ø"/>
            </a:pPr>
            <a:r>
              <a:rPr lang="sr-Latn-RS" sz="2800" dirty="0" smtClean="0"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16200000" scaled="0"/>
                </a:gradFill>
                <a:latin typeface="Arial Black" pitchFamily="34" charset="0"/>
              </a:rPr>
              <a:t>NUTRICIONISTA-DIJETETIČAR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260649"/>
            <a:ext cx="4896544" cy="3960439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3600" b="1" dirty="0" smtClean="0"/>
              <a:t>    BEZ PSIHOLOŠKIH PRIPREMA NEMA MOGUĆNOSTI DA SPORTISTA U KONTINUITETU OSTVARUJE VRHUNSKE SPORTSKE REZULTATE NA PRVENSTVIMA EVROPE, SVIJETA I OLIMPIJSKIM IGRAMA.</a:t>
            </a:r>
            <a:endParaRPr lang="en-US" sz="3600" b="1" dirty="0"/>
          </a:p>
        </p:txBody>
      </p:sp>
      <p:pic>
        <p:nvPicPr>
          <p:cNvPr id="4098" name="Picture 2" descr="C:\Users\Win 7\Desktop\arso-milic-prigrabio-zlato-slika-16319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2616973" cy="1593378"/>
          </a:xfrm>
          <a:prstGeom prst="rect">
            <a:avLst/>
          </a:prstGeom>
          <a:noFill/>
        </p:spPr>
      </p:pic>
      <p:pic>
        <p:nvPicPr>
          <p:cNvPr id="4099" name="Picture 3" descr="C:\Users\Win 7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204864"/>
            <a:ext cx="2114333" cy="1475953"/>
          </a:xfrm>
          <a:prstGeom prst="rect">
            <a:avLst/>
          </a:prstGeom>
          <a:noFill/>
        </p:spPr>
      </p:pic>
      <p:pic>
        <p:nvPicPr>
          <p:cNvPr id="4100" name="Picture 4" descr="C:\Users\Win 7\Desktop\421888_493564527368797_709419978_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789039"/>
            <a:ext cx="2664296" cy="2682879"/>
          </a:xfrm>
          <a:prstGeom prst="rect">
            <a:avLst/>
          </a:prstGeom>
          <a:noFill/>
        </p:spPr>
      </p:pic>
      <p:pic>
        <p:nvPicPr>
          <p:cNvPr id="4101" name="Picture 5" descr="C:\Users\Win 7\Desktop\51221ce11f037.imag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0232" y="3284984"/>
            <a:ext cx="2376264" cy="3456384"/>
          </a:xfrm>
          <a:prstGeom prst="rect">
            <a:avLst/>
          </a:prstGeom>
          <a:noFill/>
        </p:spPr>
      </p:pic>
      <p:pic>
        <p:nvPicPr>
          <p:cNvPr id="4102" name="Picture 6" descr="C:\Users\Win 7\Desktop\images (1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5856" y="4221088"/>
            <a:ext cx="3168352" cy="2232248"/>
          </a:xfrm>
          <a:prstGeom prst="rect">
            <a:avLst/>
          </a:prstGeom>
          <a:noFill/>
        </p:spPr>
      </p:pic>
      <p:pic>
        <p:nvPicPr>
          <p:cNvPr id="4103" name="Picture 7" descr="C:\Users\Win 7\Desktop\преузимање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04248" y="188640"/>
            <a:ext cx="2232248" cy="244827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431</TotalTime>
  <Words>340</Words>
  <Application>Microsoft Office PowerPoint</Application>
  <PresentationFormat>On-screen Show (4:3)</PresentationFormat>
  <Paragraphs>44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  INTERVIJU S NIKOLOM TESLOM IZ 1899 GODINE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 7</dc:creator>
  <cp:lastModifiedBy>Windows User</cp:lastModifiedBy>
  <cp:revision>47</cp:revision>
  <dcterms:created xsi:type="dcterms:W3CDTF">2014-02-11T11:53:35Z</dcterms:created>
  <dcterms:modified xsi:type="dcterms:W3CDTF">2019-04-09T13:45:36Z</dcterms:modified>
</cp:coreProperties>
</file>